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charts/colors4.xml" ContentType="application/vnd.ms-office.chartcolor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charts/colors3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Default Extension="xlsx" ContentType="application/vnd.openxmlformats-officedocument.spreadsheetml.sheet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4.xml" ContentType="application/vnd.ms-office.chartstyle+xml"/>
  <Override PartName="/ppt/charts/style3.xml" ContentType="application/vnd.ms-office.chartstyl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8" r:id="rId3"/>
    <p:sldId id="257" r:id="rId4"/>
    <p:sldId id="259" r:id="rId5"/>
    <p:sldId id="260" r:id="rId6"/>
    <p:sldId id="268" r:id="rId7"/>
    <p:sldId id="269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KUMUD%20KUMARI\Downloads\AWCs%20(Responses)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C:\Users\KUMUD%20KUMARI\Downloads\AWCs%20(Responses)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Office_Excel_Worksheet1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file:///C:\Users\KUMUD%20KUMARI\Downloads\AWCs%20(Responses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N" sz="2800" dirty="0"/>
              <a:t>Toilets</a:t>
            </a:r>
            <a:endParaRPr lang="en-IN" dirty="0"/>
          </a:p>
        </c:rich>
      </c:tx>
      <c:layout/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4418365430772655E-2"/>
          <c:y val="0.2262497783046028"/>
          <c:w val="0.77010383186168496"/>
          <c:h val="0.77326956948995851"/>
        </c:manualLayout>
      </c:layout>
      <c:pie3DChart>
        <c:varyColors val="1"/>
        <c:ser>
          <c:idx val="0"/>
          <c:order val="0"/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dLbl>
            <c:spPr>
              <a:noFill/>
              <a:ln>
                <a:noFill/>
              </a:ln>
              <a:effectLst/>
            </c:spPr>
            <c:dLblPos val="outEnd"/>
            <c:showCatName val="1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'[AWCs (Responses).xlsx]Toilet'!$B$1:$B$3</c:f>
              <c:numCache>
                <c:formatCode>General</c:formatCode>
                <c:ptCount val="3"/>
                <c:pt idx="0">
                  <c:v>3</c:v>
                </c:pt>
                <c:pt idx="1">
                  <c:v>15</c:v>
                </c:pt>
                <c:pt idx="2">
                  <c:v>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'[AWCs (Responses).xlsx]Toilet'!$A$1:$A$3</c15:sqref>
                        </c15:formulaRef>
                      </c:ext>
                    </c:extLst>
                    <c:strCache>
                      <c:ptCount val="3"/>
                      <c:pt idx="0">
                        <c:v>Shared</c:v>
                      </c:pt>
                      <c:pt idx="1">
                        <c:v>Not Present</c:v>
                      </c:pt>
                      <c:pt idx="2">
                        <c:v>Present</c:v>
                      </c:pt>
                    </c:strCache>
                  </c:strRef>
                </c15:cat>
              </c15:filteredCategoryTitle>
            </c:ext>
          </c:extLst>
        </c:ser>
        <c:dLbls>
          <c:showPercent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IN"/>
              <a:t>Major Problems As Reported by AWWs</a:t>
            </a:r>
            <a:r>
              <a:rPr lang="en-IN" baseline="0"/>
              <a:t> (In Numbers)</a:t>
            </a:r>
            <a:endParaRPr lang="en-IN"/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l"/>
            </a:scene3d>
            <a:sp3d contourW="9525" prstMaterial="flat">
              <a:bevelT w="0" h="0" prst="coolSlant"/>
              <a:contourClr>
                <a:scrgbClr r="0" g="0" b="0">
                  <a:shade val="35000"/>
                  <a:satMod val="130000"/>
                </a:scrgbClr>
              </a:contourClr>
            </a:sp3d>
          </c:spPr>
          <c:val>
            <c:numRef>
              <c:f>'[AWCs (Responses).xlsx]Water'!$C$1:$C$5</c:f>
              <c:numCache>
                <c:formatCode>General</c:formatCode>
                <c:ptCount val="5"/>
                <c:pt idx="0">
                  <c:v>6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'[AWCs (Responses).xlsx]Water'!$A$1:$A$5</c15:sqref>
                        </c15:formulaRef>
                      </c:ext>
                    </c:extLst>
                    <c:strCache>
                      <c:ptCount val="5"/>
                      <c:pt idx="0">
                        <c:v>Irregular funds</c:v>
                      </c:pt>
                      <c:pt idx="1">
                        <c:v>Irregular honorarium</c:v>
                      </c:pt>
                      <c:pt idx="2">
                        <c:v>Play schools</c:v>
                      </c:pt>
                      <c:pt idx="3">
                        <c:v>Lack of infrastructure</c:v>
                      </c:pt>
                      <c:pt idx="4">
                        <c:v>Work load</c:v>
                      </c:pt>
                    </c:strCache>
                  </c:strRef>
                </c15:cat>
              </c15:filteredCategoryTitle>
            </c:ext>
          </c:extLst>
        </c:ser>
        <c:dLbls/>
        <c:gapWidth val="100"/>
        <c:overlap val="-24"/>
        <c:axId val="113328896"/>
        <c:axId val="113330432"/>
      </c:barChart>
      <c:catAx>
        <c:axId val="11332889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330432"/>
        <c:crosses val="autoZero"/>
        <c:auto val="1"/>
        <c:lblAlgn val="ctr"/>
        <c:lblOffset val="100"/>
      </c:catAx>
      <c:valAx>
        <c:axId val="11333043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328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Clean Drinking Water</c:v>
                </c:pt>
              </c:strCache>
            </c:strRef>
          </c:tx>
          <c:dPt>
            <c:idx val="0"/>
            <c:spPr>
              <a:solidFill>
                <a:schemeClr val="accent1">
                  <a:shade val="75000"/>
                  <a:satMod val="130000"/>
                </a:schemeClr>
              </a:solidFill>
              <a:ln>
                <a:noFill/>
              </a:ln>
              <a:effectLst>
                <a:outerShdw blurRad="76200" dist="25400" dir="5400000" algn="tl" rotWithShape="0">
                  <a:srgbClr val="000000">
                    <a:alpha val="5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l"/>
              </a:scene3d>
              <a:sp3d prstMaterial="flat">
                <a:bevelT w="0" h="0" prst="coolSlant"/>
                <a:contourClr>
                  <a:scrgbClr r="0" g="0" b="0">
                    <a:shade val="35000"/>
                    <a:satMod val="140000"/>
                  </a:scrgbClr>
                </a:contourClr>
              </a:sp3d>
            </c:spPr>
          </c:dPt>
          <c:dPt>
            <c:idx val="1"/>
            <c:spPr>
              <a:solidFill>
                <a:schemeClr val="accent2">
                  <a:shade val="75000"/>
                  <a:satMod val="130000"/>
                </a:schemeClr>
              </a:solidFill>
              <a:ln>
                <a:noFill/>
              </a:ln>
              <a:effectLst>
                <a:outerShdw blurRad="76200" dist="25400" dir="5400000" algn="tl" rotWithShape="0">
                  <a:srgbClr val="000000">
                    <a:alpha val="5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l"/>
              </a:scene3d>
              <a:sp3d prstMaterial="flat">
                <a:bevelT w="0" h="0" prst="coolSlant"/>
                <a:contourClr>
                  <a:scrgbClr r="0" g="0" b="0">
                    <a:shade val="35000"/>
                    <a:satMod val="140000"/>
                  </a:scrgbClr>
                </a:contourClr>
              </a:sp3d>
            </c:spPr>
          </c:dPt>
          <c:dPt>
            <c:idx val="2"/>
            <c:spPr>
              <a:solidFill>
                <a:schemeClr val="accent3">
                  <a:shade val="75000"/>
                  <a:satMod val="130000"/>
                </a:schemeClr>
              </a:solidFill>
              <a:ln>
                <a:noFill/>
              </a:ln>
              <a:effectLst>
                <a:outerShdw blurRad="76200" dist="25400" dir="5400000" algn="tl" rotWithShape="0">
                  <a:srgbClr val="000000">
                    <a:alpha val="5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l"/>
              </a:scene3d>
              <a:sp3d prstMaterial="flat">
                <a:bevelT w="0" h="0" prst="coolSlant"/>
                <a:contourClr>
                  <a:scrgbClr r="0" g="0" b="0">
                    <a:shade val="35000"/>
                    <a:satMod val="140000"/>
                  </a:scrgbClr>
                </a:contourClr>
              </a:sp3d>
            </c:spPr>
          </c:dPt>
          <c:dPt>
            <c:idx val="3"/>
            <c:spPr>
              <a:solidFill>
                <a:schemeClr val="accent4">
                  <a:shade val="75000"/>
                  <a:satMod val="130000"/>
                </a:schemeClr>
              </a:solidFill>
              <a:ln>
                <a:noFill/>
              </a:ln>
              <a:effectLst>
                <a:outerShdw blurRad="76200" dist="25400" dir="5400000" algn="tl" rotWithShape="0">
                  <a:srgbClr val="000000">
                    <a:alpha val="5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l"/>
              </a:scene3d>
              <a:sp3d prstMaterial="flat">
                <a:bevelT w="0" h="0" prst="coolSlant"/>
                <a:contourClr>
                  <a:scrgbClr r="0" g="0" b="0">
                    <a:shade val="35000"/>
                    <a:satMod val="140000"/>
                  </a:scrgbClr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CatName val="1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2"/>
                <c:pt idx="0">
                  <c:v>Available</c:v>
                </c:pt>
                <c:pt idx="1">
                  <c:v>Not Available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55</c:v>
                </c:pt>
                <c:pt idx="1">
                  <c:v>45</c:v>
                </c:pt>
              </c:numCache>
            </c:numRef>
          </c:val>
        </c:ser>
        <c:dLbls>
          <c:showCatName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spPr>
              <a:solidFill>
                <a:schemeClr val="accent1">
                  <a:shade val="75000"/>
                  <a:satMod val="130000"/>
                </a:schemeClr>
              </a:solidFill>
              <a:ln>
                <a:noFill/>
              </a:ln>
              <a:effectLst>
                <a:outerShdw blurRad="76200" dist="25400" dir="5400000" algn="tl" rotWithShape="0">
                  <a:srgbClr val="000000">
                    <a:alpha val="5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l"/>
              </a:scene3d>
              <a:sp3d prstMaterial="flat">
                <a:bevelT w="0" h="0" prst="coolSlant"/>
                <a:contourClr>
                  <a:scrgbClr r="0" g="0" b="0">
                    <a:shade val="35000"/>
                    <a:satMod val="140000"/>
                  </a:scrgbClr>
                </a:contourClr>
              </a:sp3d>
            </c:spPr>
          </c:dPt>
          <c:dPt>
            <c:idx val="1"/>
            <c:spPr>
              <a:solidFill>
                <a:schemeClr val="accent2">
                  <a:shade val="75000"/>
                  <a:satMod val="130000"/>
                </a:schemeClr>
              </a:solidFill>
              <a:ln>
                <a:noFill/>
              </a:ln>
              <a:effectLst>
                <a:outerShdw blurRad="76200" dist="25400" dir="5400000" algn="tl" rotWithShape="0">
                  <a:srgbClr val="000000">
                    <a:alpha val="5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l"/>
              </a:scene3d>
              <a:sp3d prstMaterial="flat">
                <a:bevelT w="0" h="0" prst="coolSlant"/>
                <a:contourClr>
                  <a:scrgbClr r="0" g="0" b="0">
                    <a:shade val="35000"/>
                    <a:satMod val="140000"/>
                  </a:scrgbClr>
                </a:contourClr>
              </a:sp3d>
            </c:spPr>
          </c:dPt>
          <c:dPt>
            <c:idx val="2"/>
            <c:spPr>
              <a:solidFill>
                <a:schemeClr val="accent3">
                  <a:shade val="75000"/>
                  <a:satMod val="130000"/>
                </a:schemeClr>
              </a:solidFill>
              <a:ln>
                <a:noFill/>
              </a:ln>
              <a:effectLst>
                <a:outerShdw blurRad="76200" dist="25400" dir="5400000" algn="tl" rotWithShape="0">
                  <a:srgbClr val="000000">
                    <a:alpha val="5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l"/>
              </a:scene3d>
              <a:sp3d prstMaterial="flat">
                <a:bevelT w="0" h="0" prst="coolSlant"/>
                <a:contourClr>
                  <a:scrgbClr r="0" g="0" b="0">
                    <a:shade val="35000"/>
                    <a:satMod val="140000"/>
                  </a:scrgbClr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CatName val="1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'Form Responses 1'!$G$21:$G$23</c:f>
              <c:strCache>
                <c:ptCount val="3"/>
                <c:pt idx="0">
                  <c:v>Present</c:v>
                </c:pt>
                <c:pt idx="1">
                  <c:v>Shared</c:v>
                </c:pt>
                <c:pt idx="2">
                  <c:v>Not Present</c:v>
                </c:pt>
              </c:strCache>
            </c:strRef>
          </c:cat>
          <c:val>
            <c:numRef>
              <c:f>'Form Responses 1'!$H$21:$H$23</c:f>
              <c:numCache>
                <c:formatCode>General</c:formatCode>
                <c:ptCount val="3"/>
                <c:pt idx="0">
                  <c:v>9</c:v>
                </c:pt>
                <c:pt idx="1">
                  <c:v>4</c:v>
                </c:pt>
                <c:pt idx="2">
                  <c:v>7</c:v>
                </c:pt>
              </c:numCache>
            </c:numRef>
          </c:val>
        </c:ser>
        <c:dLbls>
          <c:showCatName val="1"/>
        </c:dLbls>
      </c:pie3DChart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ACF1A1B0-862D-4909-A7DB-D8ADA062DFCA}" type="datetimeFigureOut">
              <a:rPr lang="en-US" dirty="0"/>
              <a:pPr/>
              <a:t>5/17/2018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lIns="45720" tIns="45720" rIns="45720" bIns="45720" rtlCol="0" anchor="ctr">
            <a:normAutofit/>
          </a:bodyPr>
          <a:lstStyle>
            <a:lvl1pPr>
              <a:defRPr lang="en-US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26881-8A08-449C-8D73-E5F201F814C1}" type="datetimeFigureOut">
              <a:rPr lang="en-US" dirty="0"/>
              <a:pPr/>
              <a:t>5/17/2018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B5A5E-0C07-4E93-A112-D37B4D166B30}" type="datetimeFigureOut">
              <a:rPr lang="en-US" dirty="0"/>
              <a:pPr/>
              <a:t>5/17/2018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F71C5-DC57-4358-A1EA-30C08AF6E3C5}" type="datetimeFigureOut">
              <a:rPr lang="en-US" dirty="0"/>
              <a:pPr/>
              <a:t>5/17/2018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7879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126480" y="1717879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lang="en-US" sz="2000" b="0" kern="1200" spc="10" baseline="0" dirty="0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1DBA-DE60-4731-B773-47AAA185C143}" type="datetimeFigureOut">
              <a:rPr lang="en-US" dirty="0"/>
              <a:pPr/>
              <a:t>5/17/2018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dirty="0"/>
              <a:pPr/>
              <a:t>5/17/2018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4A628-C83B-4C66-83F4-1711CE3738FD}" type="datetimeFigureOut">
              <a:rPr lang="en-US" dirty="0"/>
              <a:pPr/>
              <a:t>5/17/2018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C1D73-9400-43CA-A37F-F9B7D00DE14C}" type="datetimeFigureOut">
              <a:rPr lang="en-US" dirty="0"/>
              <a:pPr/>
              <a:t>5/17/2018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B7711-B905-4633-B4D7-6F3A49A2E7D9}" type="datetimeFigureOut">
              <a:rPr lang="en-US" dirty="0"/>
              <a:pPr/>
              <a:t>5/17/2018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56144-9CB7-4E3A-B87E-A382F9BE05EF}" type="datetimeFigureOut">
              <a:rPr lang="en-US" dirty="0"/>
              <a:pPr/>
              <a:t>5/17/2018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3D55F-46AB-4791-9172-4FA8DD3A6A9C}" type="datetimeFigureOut">
              <a:rPr lang="en-US" dirty="0"/>
              <a:pPr/>
              <a:t>5/17/2018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89C235CF-BDA2-4E7E-8BBD-350479985E74}" type="datetimeFigureOut">
              <a:rPr lang="en-US" dirty="0"/>
              <a:pPr/>
              <a:t>5/17/2018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969696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rgbClr val="777777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52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Agency FB" panose="020B0503020202020204" pitchFamily="34" charset="0"/>
              </a:rPr>
              <a:t>SURVEY REPORT ON ANGANWADI CENTRES</a:t>
            </a:r>
            <a:endParaRPr lang="en-IN" dirty="0">
              <a:latin typeface="Agency FB" panose="020B0503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Key findings, problems and Suggested Solutions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494052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gency FB" panose="020B0503020202020204" pitchFamily="34" charset="0"/>
              </a:rPr>
              <a:t>Six Services Under ICDS</a:t>
            </a:r>
            <a:endParaRPr lang="en-IN" dirty="0">
              <a:latin typeface="Agency FB" panose="020B05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>
                <a:latin typeface="Agency FB" panose="020B0503020202020204" pitchFamily="34" charset="0"/>
              </a:rPr>
              <a:t>Supplementary Nutrition</a:t>
            </a:r>
          </a:p>
          <a:p>
            <a:r>
              <a:rPr lang="en-GB" sz="2800" dirty="0" smtClean="0">
                <a:latin typeface="Agency FB" panose="020B0503020202020204" pitchFamily="34" charset="0"/>
              </a:rPr>
              <a:t>Pre School Education</a:t>
            </a:r>
          </a:p>
          <a:p>
            <a:r>
              <a:rPr lang="en-GB" sz="2800" dirty="0" smtClean="0">
                <a:latin typeface="Agency FB" panose="020B0503020202020204" pitchFamily="34" charset="0"/>
              </a:rPr>
              <a:t>Immunisation</a:t>
            </a:r>
          </a:p>
          <a:p>
            <a:r>
              <a:rPr lang="en-GB" sz="2800" dirty="0" smtClean="0">
                <a:latin typeface="Agency FB" panose="020B0503020202020204" pitchFamily="34" charset="0"/>
              </a:rPr>
              <a:t>Nutrition and Health Services</a:t>
            </a:r>
          </a:p>
          <a:p>
            <a:r>
              <a:rPr lang="en-GB" sz="2800" dirty="0" smtClean="0">
                <a:latin typeface="Agency FB" panose="020B0503020202020204" pitchFamily="34" charset="0"/>
              </a:rPr>
              <a:t>Health Check-up</a:t>
            </a:r>
          </a:p>
          <a:p>
            <a:r>
              <a:rPr lang="en-GB" sz="2800" dirty="0" smtClean="0">
                <a:latin typeface="Agency FB" panose="020B0503020202020204" pitchFamily="34" charset="0"/>
              </a:rPr>
              <a:t>Referral Services</a:t>
            </a:r>
            <a:endParaRPr lang="en-IN" sz="280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3200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gency FB" panose="020B0503020202020204" pitchFamily="34" charset="0"/>
              </a:rPr>
              <a:t>The Survey</a:t>
            </a:r>
            <a:endParaRPr lang="en-IN" dirty="0">
              <a:latin typeface="Agency FB" panose="020B05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1828800"/>
            <a:ext cx="9507728" cy="469900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Carried out in 20 AWCs in the Ranchi District – </a:t>
            </a:r>
          </a:p>
          <a:p>
            <a:pPr lvl="8">
              <a:buFont typeface="Wingdings" panose="05000000000000000000" pitchFamily="2" charset="2"/>
              <a:buChar char="Ø"/>
            </a:pPr>
            <a:r>
              <a:rPr lang="en-GB" sz="2200" dirty="0" smtClean="0"/>
              <a:t>16 in the Urban Areas of Ranchi</a:t>
            </a:r>
          </a:p>
          <a:p>
            <a:pPr lvl="8">
              <a:buFont typeface="Wingdings" panose="05000000000000000000" pitchFamily="2" charset="2"/>
              <a:buChar char="Ø"/>
            </a:pPr>
            <a:r>
              <a:rPr lang="en-GB" sz="2400" dirty="0" smtClean="0"/>
              <a:t>14 in the Rural Areas of </a:t>
            </a:r>
            <a:r>
              <a:rPr lang="en-GB" sz="2400" dirty="0" err="1" smtClean="0"/>
              <a:t>Nagri</a:t>
            </a:r>
            <a:r>
              <a:rPr lang="en-GB" sz="2400" dirty="0" smtClean="0"/>
              <a:t> Block</a:t>
            </a:r>
          </a:p>
          <a:p>
            <a:pPr marL="2271400" lvl="8" indent="0">
              <a:buNone/>
            </a:pPr>
            <a:endParaRPr lang="en-GB" sz="2400" dirty="0" smtClean="0"/>
          </a:p>
          <a:p>
            <a:r>
              <a:rPr lang="en-GB" sz="2400" dirty="0" smtClean="0"/>
              <a:t>Anganwadi Workers and Anganwadi Helpers interviewed</a:t>
            </a:r>
          </a:p>
          <a:p>
            <a:pPr marL="0" indent="0">
              <a:buNone/>
            </a:pPr>
            <a:endParaRPr lang="en-GB" sz="2400" dirty="0" smtClean="0"/>
          </a:p>
          <a:p>
            <a:r>
              <a:rPr lang="en-GB" sz="2400" dirty="0" smtClean="0"/>
              <a:t>3 Local Representatives from the </a:t>
            </a:r>
            <a:r>
              <a:rPr lang="en-GB" sz="2400" dirty="0" err="1" smtClean="0"/>
              <a:t>Nagri</a:t>
            </a:r>
            <a:r>
              <a:rPr lang="en-GB" sz="2400" dirty="0" smtClean="0"/>
              <a:t> Block (</a:t>
            </a:r>
            <a:r>
              <a:rPr lang="en-GB" sz="2400" i="1" dirty="0" err="1" smtClean="0"/>
              <a:t>Mukhiya</a:t>
            </a:r>
            <a:r>
              <a:rPr lang="en-GB" sz="2400" i="1" dirty="0" smtClean="0"/>
              <a:t>) </a:t>
            </a:r>
            <a:r>
              <a:rPr lang="en-GB" sz="2400" dirty="0" smtClean="0"/>
              <a:t>and 1 Block Member from the Ranchi District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3635366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052320"/>
            <a:ext cx="9692640" cy="1325562"/>
          </a:xfrm>
        </p:spPr>
        <p:txBody>
          <a:bodyPr>
            <a:normAutofit/>
          </a:bodyPr>
          <a:lstStyle/>
          <a:p>
            <a:r>
              <a:rPr lang="en-GB" sz="4800" u="sng" dirty="0" smtClean="0">
                <a:latin typeface="Agency FB" panose="020B0503020202020204" pitchFamily="34" charset="0"/>
              </a:rPr>
              <a:t>Key Findings</a:t>
            </a:r>
            <a:endParaRPr lang="en-IN" sz="4800" u="sng" dirty="0">
              <a:latin typeface="Agency FB" panose="020B05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4003041"/>
            <a:ext cx="6744208" cy="131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dirty="0" smtClean="0">
                <a:latin typeface="Agency FB" panose="020B0503020202020204" pitchFamily="34" charset="0"/>
              </a:rPr>
              <a:t>1) Infrastructure</a:t>
            </a:r>
          </a:p>
          <a:p>
            <a:pPr marL="0" indent="0">
              <a:buNone/>
            </a:pPr>
            <a:endParaRPr lang="en-GB" sz="4800" dirty="0" smtClean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8840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xmlns="" val="3411391877"/>
              </p:ext>
            </p:extLst>
          </p:nvPr>
        </p:nvGraphicFramePr>
        <p:xfrm>
          <a:off x="3384443" y="774806"/>
          <a:ext cx="4680903" cy="4025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AutoNum type="arabicParenR"/>
            </a:pPr>
            <a:r>
              <a:rPr lang="en-GB" dirty="0" smtClean="0">
                <a:solidFill>
                  <a:schemeClr val="tx1"/>
                </a:solidFill>
              </a:rPr>
              <a:t>Shared and Usable</a:t>
            </a:r>
          </a:p>
          <a:p>
            <a:pPr marL="457200" indent="-457200">
              <a:buAutoNum type="arabicParenR"/>
            </a:pPr>
            <a:r>
              <a:rPr lang="en-GB" dirty="0" smtClean="0">
                <a:solidFill>
                  <a:schemeClr val="tx1"/>
                </a:solidFill>
              </a:rPr>
              <a:t>Not Present at all</a:t>
            </a:r>
          </a:p>
          <a:p>
            <a:pPr marL="457200" indent="-457200">
              <a:buAutoNum type="arabicParenR"/>
            </a:pPr>
            <a:r>
              <a:rPr lang="en-GB" dirty="0" smtClean="0">
                <a:solidFill>
                  <a:schemeClr val="tx1"/>
                </a:solidFill>
              </a:rPr>
              <a:t>Present and Usable</a:t>
            </a:r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4108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This is what there is in the name of a toilet in the rural centre of</a:t>
            </a:r>
          </a:p>
          <a:p>
            <a:pPr algn="ctr"/>
            <a:r>
              <a:rPr lang="en-IN" dirty="0" err="1">
                <a:solidFill>
                  <a:schemeClr val="tx1"/>
                </a:solidFill>
              </a:rPr>
              <a:t>Pundag</a:t>
            </a:r>
            <a:r>
              <a:rPr lang="en-IN" dirty="0">
                <a:solidFill>
                  <a:schemeClr val="tx1"/>
                </a:solidFill>
              </a:rPr>
              <a:t> Bagicha </a:t>
            </a:r>
            <a:r>
              <a:rPr lang="en-IN" dirty="0" err="1">
                <a:solidFill>
                  <a:schemeClr val="tx1"/>
                </a:solidFill>
              </a:rPr>
              <a:t>Toli</a:t>
            </a:r>
            <a:endParaRPr lang="en-IN" dirty="0">
              <a:solidFill>
                <a:schemeClr val="tx1"/>
              </a:solidFill>
            </a:endParaRPr>
          </a:p>
          <a:p>
            <a:endParaRPr lang="en-IN" dirty="0">
              <a:solidFill>
                <a:schemeClr val="tx1"/>
              </a:solidFill>
            </a:endParaRPr>
          </a:p>
        </p:txBody>
      </p:sp>
      <p:pic>
        <p:nvPicPr>
          <p:cNvPr id="4" name="Picture 3" descr="C:\Users\KUMUD KUMARI\Downloads\IMG-20180510-WA003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66333" y="614678"/>
            <a:ext cx="5132600" cy="34239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637379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1" y="4445000"/>
            <a:ext cx="9668596" cy="2047240"/>
          </a:xfrm>
        </p:spPr>
        <p:txBody>
          <a:bodyPr>
            <a:normAutofit fontScale="85000" lnSpcReduction="20000"/>
          </a:bodyPr>
          <a:lstStyle/>
          <a:p>
            <a:pPr marL="457200" lvl="0" indent="-457200">
              <a:buAutoNum type="arabicParenR"/>
            </a:pPr>
            <a:r>
              <a:rPr lang="en-IN" dirty="0" smtClean="0"/>
              <a:t>Irregular Funds</a:t>
            </a:r>
          </a:p>
          <a:p>
            <a:pPr marL="457200" lvl="0" indent="-457200">
              <a:buAutoNum type="arabicParenR"/>
            </a:pPr>
            <a:r>
              <a:rPr lang="en-IN" dirty="0" smtClean="0"/>
              <a:t>Irregular Honorarium</a:t>
            </a:r>
          </a:p>
          <a:p>
            <a:pPr marL="457200" lvl="0" indent="-457200">
              <a:buAutoNum type="arabicParenR"/>
            </a:pPr>
            <a:r>
              <a:rPr lang="en-IN" dirty="0" smtClean="0"/>
              <a:t>Less </a:t>
            </a:r>
            <a:r>
              <a:rPr lang="en-IN" dirty="0"/>
              <a:t>attendance </a:t>
            </a:r>
            <a:r>
              <a:rPr lang="en-IN" dirty="0" smtClean="0"/>
              <a:t>ratio </a:t>
            </a:r>
            <a:r>
              <a:rPr lang="en-IN" dirty="0"/>
              <a:t>because of play </a:t>
            </a:r>
            <a:r>
              <a:rPr lang="en-IN" dirty="0" smtClean="0"/>
              <a:t>schools</a:t>
            </a:r>
          </a:p>
          <a:p>
            <a:pPr marL="457200" lvl="0" indent="-457200">
              <a:buAutoNum type="arabicParenR"/>
            </a:pPr>
            <a:r>
              <a:rPr lang="en-IN" dirty="0" smtClean="0"/>
              <a:t>Lack </a:t>
            </a:r>
            <a:r>
              <a:rPr lang="en-IN" dirty="0"/>
              <a:t>of </a:t>
            </a:r>
            <a:r>
              <a:rPr lang="en-IN" dirty="0" smtClean="0"/>
              <a:t>infrastructure</a:t>
            </a:r>
          </a:p>
          <a:p>
            <a:pPr marL="457200" lvl="0" indent="-457200">
              <a:buAutoNum type="arabicParenR"/>
            </a:pPr>
            <a:r>
              <a:rPr lang="en-IN" dirty="0" smtClean="0"/>
              <a:t>Too </a:t>
            </a:r>
            <a:r>
              <a:rPr lang="en-IN" dirty="0"/>
              <a:t>much work load</a:t>
            </a:r>
          </a:p>
          <a:p>
            <a:endParaRPr lang="en-IN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xmlns="" val="1927534489"/>
              </p:ext>
            </p:extLst>
          </p:nvPr>
        </p:nvGraphicFramePr>
        <p:xfrm>
          <a:off x="2907982" y="626533"/>
          <a:ext cx="6312218" cy="3913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132263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6832" y="487680"/>
            <a:ext cx="6683248" cy="1427480"/>
          </a:xfrm>
        </p:spPr>
        <p:txBody>
          <a:bodyPr/>
          <a:lstStyle/>
          <a:p>
            <a:r>
              <a:rPr lang="en-GB" dirty="0" smtClean="0">
                <a:latin typeface="Agency FB" panose="020B0503020202020204" pitchFamily="34" charset="0"/>
              </a:rPr>
              <a:t>Clean Drinking Water</a:t>
            </a:r>
            <a:endParaRPr lang="en-IN" dirty="0">
              <a:latin typeface="Agency FB" panose="020B0503020202020204" pitchFamily="34" charset="0"/>
            </a:endParaRPr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xmlns="" val="757120239"/>
              </p:ext>
            </p:extLst>
          </p:nvPr>
        </p:nvGraphicFramePr>
        <p:xfrm>
          <a:off x="2032000" y="2091267"/>
          <a:ext cx="7498080" cy="4528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703137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568" y="487680"/>
            <a:ext cx="4122928" cy="1397000"/>
          </a:xfrm>
        </p:spPr>
        <p:txBody>
          <a:bodyPr/>
          <a:lstStyle/>
          <a:p>
            <a:r>
              <a:rPr lang="en-GB" dirty="0" smtClean="0">
                <a:latin typeface="Agency FB" panose="020B0503020202020204" pitchFamily="34" charset="0"/>
              </a:rPr>
              <a:t>Kitchen</a:t>
            </a:r>
            <a:endParaRPr lang="en-IN" dirty="0">
              <a:latin typeface="Agency FB" panose="020B0503020202020204" pitchFamily="34" charset="0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119995496"/>
              </p:ext>
            </p:extLst>
          </p:nvPr>
        </p:nvGraphicFramePr>
        <p:xfrm>
          <a:off x="2529840" y="2367280"/>
          <a:ext cx="6979920" cy="4617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021695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450253"/>
            <a:ext cx="7424928" cy="1427480"/>
          </a:xfrm>
        </p:spPr>
        <p:txBody>
          <a:bodyPr/>
          <a:lstStyle/>
          <a:p>
            <a:r>
              <a:rPr lang="en-GB" dirty="0" smtClean="0">
                <a:latin typeface="Agency FB" panose="020B0503020202020204" pitchFamily="34" charset="0"/>
              </a:rPr>
              <a:t>2) Irregular Payment</a:t>
            </a:r>
            <a:endParaRPr lang="en-IN" dirty="0">
              <a:latin typeface="Agency FB" panose="020B0503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3953933"/>
            <a:ext cx="9418320" cy="1691640"/>
          </a:xfrm>
        </p:spPr>
        <p:txBody>
          <a:bodyPr/>
          <a:lstStyle/>
          <a:p>
            <a:r>
              <a:rPr lang="en-GB" dirty="0" smtClean="0"/>
              <a:t>Of funds for food and honorarium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2962220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5792" y="563879"/>
            <a:ext cx="10249408" cy="526965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As many as 10 out of the 20 AWWs surveyed complained of irregular payment of funds and honorarium</a:t>
            </a:r>
          </a:p>
          <a:p>
            <a:r>
              <a:rPr lang="en-GB" dirty="0" smtClean="0"/>
              <a:t>The honorarium for an AWW is Rs.4,400 and that of an AWH is Rs.2,200</a:t>
            </a:r>
          </a:p>
          <a:p>
            <a:endParaRPr lang="en-GB" dirty="0" smtClean="0"/>
          </a:p>
          <a:p>
            <a:r>
              <a:rPr lang="en-GB" dirty="0" smtClean="0"/>
              <a:t>This payment is also irregular – is done once in months, and is often skipped for a few months</a:t>
            </a:r>
          </a:p>
          <a:p>
            <a:endParaRPr lang="en-GB" dirty="0" smtClean="0"/>
          </a:p>
          <a:p>
            <a:r>
              <a:rPr lang="en-GB" dirty="0" smtClean="0"/>
              <a:t>It creates a two fold problem</a:t>
            </a:r>
          </a:p>
          <a:p>
            <a:pPr marL="514350" indent="-514350">
              <a:buAutoNum type="romanLcParenR"/>
            </a:pPr>
            <a:r>
              <a:rPr lang="en-GB" dirty="0" smtClean="0"/>
              <a:t>M</a:t>
            </a:r>
            <a:r>
              <a:rPr lang="en-IN" dirty="0" smtClean="0"/>
              <a:t>any </a:t>
            </a:r>
            <a:r>
              <a:rPr lang="en-IN" dirty="0"/>
              <a:t>centres genuinely face a </a:t>
            </a:r>
            <a:r>
              <a:rPr lang="en-IN" dirty="0" smtClean="0"/>
              <a:t>problem </a:t>
            </a:r>
            <a:r>
              <a:rPr lang="en-IN" dirty="0"/>
              <a:t>of shortage of funds and hence, of a supply of </a:t>
            </a:r>
            <a:r>
              <a:rPr lang="en-IN" dirty="0" smtClean="0"/>
              <a:t>food grains.</a:t>
            </a:r>
          </a:p>
          <a:p>
            <a:pPr marL="514350" indent="-514350">
              <a:buAutoNum type="romanLcParenR"/>
            </a:pPr>
            <a:r>
              <a:rPr lang="en-GB" dirty="0" smtClean="0"/>
              <a:t>If AWWs are not paid regularly, they can not be held completely accountable for the proper functioning of the AWCs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569914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1693334"/>
            <a:ext cx="9418320" cy="2209800"/>
          </a:xfrm>
        </p:spPr>
        <p:txBody>
          <a:bodyPr/>
          <a:lstStyle/>
          <a:p>
            <a:r>
              <a:rPr lang="en-GB" dirty="0" smtClean="0">
                <a:latin typeface="Agency FB" panose="020B0503020202020204" pitchFamily="34" charset="0"/>
              </a:rPr>
              <a:t>3) Take Home Ration</a:t>
            </a:r>
            <a:endParaRPr lang="en-IN" dirty="0">
              <a:latin typeface="Agency FB" panose="020B0503020202020204" pitchFamily="34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261872" y="4021667"/>
            <a:ext cx="9418320" cy="2470573"/>
          </a:xfrm>
        </p:spPr>
        <p:txBody>
          <a:bodyPr>
            <a:normAutofit/>
          </a:bodyPr>
          <a:lstStyle/>
          <a:p>
            <a:r>
              <a:rPr lang="en-IN" sz="2800" dirty="0"/>
              <a:t>Micronutrient Fortified Food Package</a:t>
            </a:r>
          </a:p>
        </p:txBody>
      </p:sp>
    </p:spTree>
    <p:extLst>
      <p:ext uri="{BB962C8B-B14F-4D97-AF65-F5344CB8AC3E}">
        <p14:creationId xmlns:p14="http://schemas.microsoft.com/office/powerpoint/2010/main" xmlns="" val="697922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541867"/>
            <a:ext cx="9418320" cy="595037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dirty="0" smtClean="0">
              <a:solidFill>
                <a:schemeClr val="tx1"/>
              </a:solidFill>
            </a:endParaRPr>
          </a:p>
          <a:p>
            <a:r>
              <a:rPr lang="en-GB" sz="4000" u="sng" dirty="0" smtClean="0">
                <a:solidFill>
                  <a:schemeClr val="tx1"/>
                </a:solidFill>
                <a:latin typeface="Agency FB" panose="020B0503020202020204" pitchFamily="34" charset="0"/>
              </a:rPr>
              <a:t>Take Home Ration</a:t>
            </a:r>
            <a:endParaRPr lang="en-GB" u="sng" dirty="0">
              <a:solidFill>
                <a:schemeClr val="tx1"/>
              </a:solidFill>
              <a:latin typeface="Agency FB" panose="020B05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 smtClean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Exceptionally successful in distribution and procurement.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Not popular among the beneficiaries because of taste preferences.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They demand the distribution of rice and grains again.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9636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138" y="465666"/>
            <a:ext cx="6595195" cy="1473200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Agency FB" panose="020B0503020202020204" pitchFamily="34" charset="0"/>
              </a:rPr>
              <a:t>Suggested Solutions</a:t>
            </a:r>
            <a:endParaRPr lang="en-IN" dirty="0">
              <a:latin typeface="Agency FB" panose="020B0503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4138" y="2082799"/>
            <a:ext cx="9418320" cy="4334933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1"/>
                </a:solidFill>
              </a:rPr>
              <a:t>Regularised Payments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1"/>
                </a:solidFill>
              </a:rPr>
              <a:t>VHSND Funds for infrastructural development in AWCs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1"/>
                </a:solidFill>
              </a:rPr>
              <a:t>Extensive and regular advertisements and awareness programs for the promotion of Micronutrient Fortified Food Packages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1"/>
                </a:solidFill>
              </a:rPr>
              <a:t>Regular training of members of Local Elected Bodies and decentralisation of power to them.</a:t>
            </a:r>
            <a:endParaRPr lang="en-IN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3350733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B4B30"/>
      </a:accent2>
      <a:accent3>
        <a:srgbClr val="B5AE53"/>
      </a:accent3>
      <a:accent4>
        <a:srgbClr val="6F6A7A"/>
      </a:accent4>
      <a:accent5>
        <a:srgbClr val="E8B54D"/>
      </a:accent5>
      <a:accent6>
        <a:srgbClr val="8A7952"/>
      </a:accent6>
      <a:hlink>
        <a:srgbClr val="9F9F0B"/>
      </a:hlink>
      <a:folHlink>
        <a:srgbClr val="B2B2B2"/>
      </a:folHlink>
    </a:clrScheme>
    <a:fontScheme name="View">
      <a:maj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3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iew" id="{BA0EB5A6-F2D4-4F82-977B-64ADEE4A2A69}" vid="{3866257B-E5CE-4C43-9210-F2DE76BE10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144</TotalTime>
  <Words>348</Words>
  <Application>Microsoft Office PowerPoint</Application>
  <PresentationFormat>Custom</PresentationFormat>
  <Paragraphs>67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View</vt:lpstr>
      <vt:lpstr>SURVEY REPORT ON ANGANWADI CENTRES</vt:lpstr>
      <vt:lpstr>Six Services Under ICDS</vt:lpstr>
      <vt:lpstr>The Survey</vt:lpstr>
      <vt:lpstr>Key Findings</vt:lpstr>
      <vt:lpstr>Slide 5</vt:lpstr>
      <vt:lpstr>Slide 6</vt:lpstr>
      <vt:lpstr>Slide 7</vt:lpstr>
      <vt:lpstr>Clean Drinking Water</vt:lpstr>
      <vt:lpstr>Kitchen</vt:lpstr>
      <vt:lpstr>2) Irregular Payment</vt:lpstr>
      <vt:lpstr>Slide 11</vt:lpstr>
      <vt:lpstr>3) Take Home Ration</vt:lpstr>
      <vt:lpstr>Slide 13</vt:lpstr>
      <vt:lpstr>Suggested Solutions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SURVEY REPORT ON ANGANWADI CENTRES</dc:title>
  <dc:creator>Vagisha Pandey</dc:creator>
  <cp:lastModifiedBy>win101</cp:lastModifiedBy>
  <cp:revision>12</cp:revision>
  <dcterms:created xsi:type="dcterms:W3CDTF">2018-05-15T04:15:55Z</dcterms:created>
  <dcterms:modified xsi:type="dcterms:W3CDTF">2018-05-17T08:27:52Z</dcterms:modified>
</cp:coreProperties>
</file>